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Questrial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regular.fntdata"/><Relationship Id="rId25" Type="http://schemas.openxmlformats.org/officeDocument/2006/relationships/slide" Target="slides/slide21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estrial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3401ed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d3401ed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4eefe060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4eefe060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4eefe060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4eefe060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04eefe060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04eefe060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4eefe060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04eefe060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4eefe060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4eefe060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4eefe060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4eefe060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04eefe060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04eefe060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4eefe060c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4eefe060c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4eefe060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04eefe060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8d828c8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8d828c8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16057194a_3_22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16057194a_3_22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1d838b627_4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1d838b627_4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8d828c87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8d828c87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4eefe060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4eefe06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4eefe060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4eefe060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4eefe060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04eefe060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20d9cf87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20d9cf87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4eefe060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4eefe060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4eefe060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4eefe060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4eefe060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4eefe060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És l’optimitzador del model, quan optimitzador és </a:t>
            </a:r>
            <a:r>
              <a:rPr i="1" lang="es"/>
              <a:t>adam</a:t>
            </a:r>
            <a:r>
              <a:rPr lang="es"/>
              <a:t> DeepXplore obté més cobertura que DLFuzz, quan optimitzador és </a:t>
            </a:r>
            <a:r>
              <a:rPr i="1" lang="es"/>
              <a:t>adadelta</a:t>
            </a:r>
            <a:r>
              <a:rPr lang="es"/>
              <a:t>, DLFuzz obté més cobertura.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40075" y="1807225"/>
            <a:ext cx="4084500" cy="19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4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40075" y="3900750"/>
            <a:ext cx="4553400" cy="56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33800" y="1916675"/>
            <a:ext cx="44025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3605133" y="3172601"/>
            <a:ext cx="4313400" cy="713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" name="Google Shape;47;p1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5571350" y="430343"/>
            <a:ext cx="306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571350" y="880826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5571350" y="1505518"/>
            <a:ext cx="30861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" name="Google Shape;53;p13"/>
          <p:cNvSpPr txBox="1"/>
          <p:nvPr>
            <p:ph idx="3" type="subTitle"/>
          </p:nvPr>
        </p:nvSpPr>
        <p:spPr>
          <a:xfrm>
            <a:off x="5571350" y="1969884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5571350" y="2580693"/>
            <a:ext cx="306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5" name="Google Shape;55;p13"/>
          <p:cNvSpPr txBox="1"/>
          <p:nvPr>
            <p:ph idx="5" type="subTitle"/>
          </p:nvPr>
        </p:nvSpPr>
        <p:spPr>
          <a:xfrm>
            <a:off x="5571350" y="3058941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6" type="title"/>
          </p:nvPr>
        </p:nvSpPr>
        <p:spPr>
          <a:xfrm>
            <a:off x="5571350" y="3655868"/>
            <a:ext cx="30639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" name="Google Shape;57;p13"/>
          <p:cNvSpPr txBox="1"/>
          <p:nvPr>
            <p:ph idx="7" type="subTitle"/>
          </p:nvPr>
        </p:nvSpPr>
        <p:spPr>
          <a:xfrm>
            <a:off x="5571350" y="4147999"/>
            <a:ext cx="2562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8" type="title"/>
          </p:nvPr>
        </p:nvSpPr>
        <p:spPr>
          <a:xfrm>
            <a:off x="720000" y="365913"/>
            <a:ext cx="1981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>
            <a:off x="4099525" y="373950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13" type="title"/>
          </p:nvPr>
        </p:nvSpPr>
        <p:spPr>
          <a:xfrm>
            <a:off x="4099525" y="2557800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4099525" y="1465875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15" type="title"/>
          </p:nvPr>
        </p:nvSpPr>
        <p:spPr>
          <a:xfrm>
            <a:off x="4099525" y="3649725"/>
            <a:ext cx="1326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4617850" y="1661475"/>
            <a:ext cx="37758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66" name="Google Shape;66;p14"/>
          <p:cNvSpPr txBox="1"/>
          <p:nvPr>
            <p:ph type="title"/>
          </p:nvPr>
        </p:nvSpPr>
        <p:spPr>
          <a:xfrm>
            <a:off x="4617850" y="2916800"/>
            <a:ext cx="3775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4920400" y="2626775"/>
            <a:ext cx="33462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4920400" y="1545450"/>
            <a:ext cx="2881800" cy="69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0000" y="1381075"/>
            <a:ext cx="73437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442987" y="3390950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442987" y="3804248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5257513" y="3390950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5257513" y="3804248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710750" y="3380025"/>
            <a:ext cx="1805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710750" y="3785547"/>
            <a:ext cx="3465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title"/>
          </p:nvPr>
        </p:nvSpPr>
        <p:spPr>
          <a:xfrm>
            <a:off x="710750" y="1223125"/>
            <a:ext cx="1805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" name="Google Shape;87;p18"/>
          <p:cNvSpPr txBox="1"/>
          <p:nvPr>
            <p:ph idx="3" type="subTitle"/>
          </p:nvPr>
        </p:nvSpPr>
        <p:spPr>
          <a:xfrm>
            <a:off x="710750" y="1627900"/>
            <a:ext cx="3465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4" type="title"/>
          </p:nvPr>
        </p:nvSpPr>
        <p:spPr>
          <a:xfrm>
            <a:off x="710750" y="2301213"/>
            <a:ext cx="1805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9" name="Google Shape;89;p18"/>
          <p:cNvSpPr txBox="1"/>
          <p:nvPr>
            <p:ph idx="5" type="subTitle"/>
          </p:nvPr>
        </p:nvSpPr>
        <p:spPr>
          <a:xfrm>
            <a:off x="710750" y="2706729"/>
            <a:ext cx="3465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6" type="title"/>
          </p:nvPr>
        </p:nvSpPr>
        <p:spPr>
          <a:xfrm>
            <a:off x="710750" y="387250"/>
            <a:ext cx="4724700" cy="77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1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772650" y="1565975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19"/>
          <p:cNvSpPr txBox="1"/>
          <p:nvPr>
            <p:ph idx="1" type="subTitle"/>
          </p:nvPr>
        </p:nvSpPr>
        <p:spPr>
          <a:xfrm>
            <a:off x="772650" y="1979273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2" type="title"/>
          </p:nvPr>
        </p:nvSpPr>
        <p:spPr>
          <a:xfrm>
            <a:off x="3291776" y="1565975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19"/>
          <p:cNvSpPr txBox="1"/>
          <p:nvPr>
            <p:ph idx="3" type="subTitle"/>
          </p:nvPr>
        </p:nvSpPr>
        <p:spPr>
          <a:xfrm>
            <a:off x="3291777" y="1979273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4" type="title"/>
          </p:nvPr>
        </p:nvSpPr>
        <p:spPr>
          <a:xfrm>
            <a:off x="772650" y="3083619"/>
            <a:ext cx="24435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19"/>
          <p:cNvSpPr txBox="1"/>
          <p:nvPr>
            <p:ph idx="5" type="subTitle"/>
          </p:nvPr>
        </p:nvSpPr>
        <p:spPr>
          <a:xfrm>
            <a:off x="772650" y="3496926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6" type="title"/>
          </p:nvPr>
        </p:nvSpPr>
        <p:spPr>
          <a:xfrm>
            <a:off x="3300396" y="3083619"/>
            <a:ext cx="24264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9"/>
          <p:cNvSpPr txBox="1"/>
          <p:nvPr>
            <p:ph idx="7" type="subTitle"/>
          </p:nvPr>
        </p:nvSpPr>
        <p:spPr>
          <a:xfrm>
            <a:off x="3291777" y="3496926"/>
            <a:ext cx="2443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6651929" y="59677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20"/>
          <p:cNvSpPr txBox="1"/>
          <p:nvPr>
            <p:ph idx="1" type="subTitle"/>
          </p:nvPr>
        </p:nvSpPr>
        <p:spPr>
          <a:xfrm>
            <a:off x="6651929" y="1023959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title"/>
          </p:nvPr>
        </p:nvSpPr>
        <p:spPr>
          <a:xfrm>
            <a:off x="3876449" y="2061850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0"/>
          <p:cNvSpPr txBox="1"/>
          <p:nvPr>
            <p:ph idx="3" type="subTitle"/>
          </p:nvPr>
        </p:nvSpPr>
        <p:spPr>
          <a:xfrm>
            <a:off x="3876450" y="2489034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4" type="title"/>
          </p:nvPr>
        </p:nvSpPr>
        <p:spPr>
          <a:xfrm>
            <a:off x="3876453" y="59677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0"/>
          <p:cNvSpPr txBox="1"/>
          <p:nvPr>
            <p:ph idx="5" type="subTitle"/>
          </p:nvPr>
        </p:nvSpPr>
        <p:spPr>
          <a:xfrm>
            <a:off x="3876455" y="1023959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6" type="title"/>
          </p:nvPr>
        </p:nvSpPr>
        <p:spPr>
          <a:xfrm>
            <a:off x="3876449" y="352692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20"/>
          <p:cNvSpPr txBox="1"/>
          <p:nvPr>
            <p:ph idx="7" type="subTitle"/>
          </p:nvPr>
        </p:nvSpPr>
        <p:spPr>
          <a:xfrm>
            <a:off x="3876450" y="3947167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8" type="title"/>
          </p:nvPr>
        </p:nvSpPr>
        <p:spPr>
          <a:xfrm>
            <a:off x="6651925" y="2061850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3" name="Google Shape;113;p20"/>
          <p:cNvSpPr txBox="1"/>
          <p:nvPr>
            <p:ph idx="9" type="subTitle"/>
          </p:nvPr>
        </p:nvSpPr>
        <p:spPr>
          <a:xfrm>
            <a:off x="6651925" y="2489034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3" type="title"/>
          </p:nvPr>
        </p:nvSpPr>
        <p:spPr>
          <a:xfrm>
            <a:off x="6651925" y="3526925"/>
            <a:ext cx="18123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5" name="Google Shape;115;p20"/>
          <p:cNvSpPr txBox="1"/>
          <p:nvPr>
            <p:ph idx="14" type="subTitle"/>
          </p:nvPr>
        </p:nvSpPr>
        <p:spPr>
          <a:xfrm>
            <a:off x="6651925" y="3947167"/>
            <a:ext cx="1812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5" type="title"/>
          </p:nvPr>
        </p:nvSpPr>
        <p:spPr>
          <a:xfrm>
            <a:off x="796200" y="2024325"/>
            <a:ext cx="2117100" cy="95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117025" y="2560625"/>
            <a:ext cx="40176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999150" y="1075000"/>
            <a:ext cx="2135400" cy="14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10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439500" y="3556833"/>
            <a:ext cx="36954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hasCustomPrompt="1" type="title"/>
          </p:nvPr>
        </p:nvSpPr>
        <p:spPr>
          <a:xfrm>
            <a:off x="1055400" y="983350"/>
            <a:ext cx="38595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1055400" y="1811650"/>
            <a:ext cx="43272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1"/>
          <p:cNvSpPr txBox="1"/>
          <p:nvPr>
            <p:ph hasCustomPrompt="1" idx="2" type="title"/>
          </p:nvPr>
        </p:nvSpPr>
        <p:spPr>
          <a:xfrm>
            <a:off x="1055400" y="2605127"/>
            <a:ext cx="3859500" cy="8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2" name="Google Shape;122;p21"/>
          <p:cNvSpPr txBox="1"/>
          <p:nvPr>
            <p:ph idx="3" type="subTitle"/>
          </p:nvPr>
        </p:nvSpPr>
        <p:spPr>
          <a:xfrm>
            <a:off x="1055400" y="3433423"/>
            <a:ext cx="4327200" cy="54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1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7" name="Google Shape;127;p22"/>
          <p:cNvSpPr txBox="1"/>
          <p:nvPr>
            <p:ph idx="1" type="subTitle"/>
          </p:nvPr>
        </p:nvSpPr>
        <p:spPr>
          <a:xfrm>
            <a:off x="3265350" y="1502417"/>
            <a:ext cx="2613300" cy="12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8" name="Google Shape;128;p22"/>
          <p:cNvSpPr txBox="1"/>
          <p:nvPr>
            <p:ph idx="2" type="subTitle"/>
          </p:nvPr>
        </p:nvSpPr>
        <p:spPr>
          <a:xfrm>
            <a:off x="2425000" y="4124521"/>
            <a:ext cx="42939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43434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2"/>
          <p:cNvSpPr txBox="1"/>
          <p:nvPr/>
        </p:nvSpPr>
        <p:spPr>
          <a:xfrm>
            <a:off x="2730325" y="3416238"/>
            <a:ext cx="37056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CRÉDITOS: Esta plantilla de presentación fue creada por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que incluye iconos de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infografías e imágenes de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0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e ilustraciones de </a:t>
            </a:r>
            <a:r>
              <a:rPr lang="es" sz="10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Storyset</a:t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941825" y="1202500"/>
            <a:ext cx="71940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vvic"/>
              <a:buAutoNum type="arabicPeriod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907137" y="3077720"/>
            <a:ext cx="33504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4886463" y="820194"/>
            <a:ext cx="3350400" cy="5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1349937" y="3565479"/>
            <a:ext cx="2907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4886463" y="1316836"/>
            <a:ext cx="29076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445025"/>
            <a:ext cx="6070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329250" y="826025"/>
            <a:ext cx="40152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4335700" y="1602275"/>
            <a:ext cx="3813300" cy="23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3" name="Google Shape;33;p7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638700" y="3202625"/>
            <a:ext cx="7866900" cy="107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" name="Google Shape;36;p8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713225" y="1033212"/>
            <a:ext cx="4402200" cy="157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713225" y="2756088"/>
            <a:ext cx="34245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740550" y="2653478"/>
            <a:ext cx="4667100" cy="1298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" name="Google Shape;43;p10"/>
          <p:cNvSpPr/>
          <p:nvPr/>
        </p:nvSpPr>
        <p:spPr>
          <a:xfrm>
            <a:off x="148375" y="148500"/>
            <a:ext cx="8869500" cy="484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google.com/url?sa=i&amp;url=https%3A%2F%2Fdda.ndus.edu%2Fddreview%2Fare-self-driving-cars-safe%2F&amp;psig=AOvVaw29je8FQtTGnA4cAcOH0iZD&amp;ust=1746034260167000&amp;source=images&amp;cd=vfe&amp;opi=89978449&amp;ved=0CBcQjhxqFwoTCPCD6dHi_YwDFQAAAAAdAAAAABAE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32.png"/><Relationship Id="rId13" Type="http://schemas.openxmlformats.org/officeDocument/2006/relationships/image" Target="../media/image24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44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hyperlink" Target="https://colab.research.google.com/drive/1rgG0-QIeVaiy1PZGw3vgX9BdGrYsJzBi#scrollTo=MHsu7vxqHAY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hyperlink" Target="https://colab.research.google.com/drive/1rgG0-QIeVaiy1PZGw3vgX9BdGrYsJzBi#scrollTo=MHsu7vxqHAY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lab.research.google.com/drive/10rLVC42NTXBk1lLOfn77nYtaRTB7ZlIt?authuser=0#scrollTo=MlcRKJXhHeFF" TargetMode="External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colab.research.google.com/drive/10rLVC42NTXBk1lLOfn77nYtaRTB7ZlIt?authuser=0#scrollTo=MlcRKJXhHeFF" TargetMode="External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Relationship Id="rId5" Type="http://schemas.openxmlformats.org/officeDocument/2006/relationships/hyperlink" Target="https://colab.research.google.com/drive/1ZhWuoV93NWV6usypjFgnvTfHzjtT-Fxl#scrollTo=bQoTubRcP8Ot" TargetMode="External"/><Relationship Id="rId6" Type="http://schemas.openxmlformats.org/officeDocument/2006/relationships/hyperlink" Target="https://colab.research.google.com/drive/1ZhWuoV93NWV6usypjFgnvTfHzjtT-Fxl#scrollTo=bQoTubRcP8Ot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olab.research.google.com/drive/1WzgvVAUNvxuKc52EdtZpRUBMWIwVz-P6?authuser=1#scrollTo=ajyUEekbufOD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colab.research.google.com/drive/1XXqlm5N05HqWUDnRMOV1-IiQ992qSEu2#scrollTo=TFYSqUuNNro4" TargetMode="External"/><Relationship Id="rId4" Type="http://schemas.openxmlformats.org/officeDocument/2006/relationships/image" Target="../media/image49.jpg"/><Relationship Id="rId5" Type="http://schemas.openxmlformats.org/officeDocument/2006/relationships/image" Target="../media/image47.jpg"/><Relationship Id="rId6" Type="http://schemas.openxmlformats.org/officeDocument/2006/relationships/image" Target="../media/image50.jpg"/><Relationship Id="rId7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rive.google.com/drive/folders/1bnsulS49QPDZpkXX4LKlHrMtBjgbF9NI?usp=sharing" TargetMode="External"/><Relationship Id="rId4" Type="http://schemas.openxmlformats.org/officeDocument/2006/relationships/image" Target="../media/image43.jpg"/><Relationship Id="rId5" Type="http://schemas.openxmlformats.org/officeDocument/2006/relationships/image" Target="../media/image37.jpg"/><Relationship Id="rId6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://127.0.0.1:8050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ctrTitle"/>
          </p:nvPr>
        </p:nvSpPr>
        <p:spPr>
          <a:xfrm>
            <a:off x="4760675" y="2047500"/>
            <a:ext cx="40845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Progrés</a:t>
            </a:r>
            <a:endParaRPr b="0">
              <a:solidFill>
                <a:schemeClr val="accent1"/>
              </a:solidFill>
            </a:endParaRPr>
          </a:p>
        </p:txBody>
      </p:sp>
      <p:cxnSp>
        <p:nvCxnSpPr>
          <p:cNvPr id="138" name="Google Shape;138;p25"/>
          <p:cNvCxnSpPr/>
          <p:nvPr/>
        </p:nvCxnSpPr>
        <p:spPr>
          <a:xfrm>
            <a:off x="4865216" y="2904293"/>
            <a:ext cx="3113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00" y="1399925"/>
            <a:ext cx="3735276" cy="233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Reentrenament de Models</a:t>
            </a:r>
            <a:endParaRPr/>
          </a:p>
        </p:txBody>
      </p:sp>
      <p:cxnSp>
        <p:nvCxnSpPr>
          <p:cNvPr id="235" name="Google Shape;235;p34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4"/>
          <p:cNvSpPr txBox="1"/>
          <p:nvPr>
            <p:ph type="title"/>
          </p:nvPr>
        </p:nvSpPr>
        <p:spPr>
          <a:xfrm>
            <a:off x="555975" y="1220925"/>
            <a:ext cx="3747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German Traffic Sign</a:t>
            </a:r>
            <a:endParaRPr/>
          </a:p>
        </p:txBody>
      </p:sp>
      <p:sp>
        <p:nvSpPr>
          <p:cNvPr id="237" name="Google Shape;237;p34"/>
          <p:cNvSpPr txBox="1"/>
          <p:nvPr>
            <p:ph idx="1" type="subTitle"/>
          </p:nvPr>
        </p:nvSpPr>
        <p:spPr>
          <a:xfrm>
            <a:off x="2580375" y="1985926"/>
            <a:ext cx="2443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>
            <p:ph idx="3" type="subTitle"/>
          </p:nvPr>
        </p:nvSpPr>
        <p:spPr>
          <a:xfrm>
            <a:off x="6280525" y="1248500"/>
            <a:ext cx="19308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Models específics per a aquestes dades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 rotWithShape="1">
          <a:blip r:embed="rId3">
            <a:alphaModFix/>
          </a:blip>
          <a:srcRect b="0" l="19555" r="0" t="0"/>
          <a:stretch/>
        </p:blipFill>
        <p:spPr>
          <a:xfrm>
            <a:off x="708375" y="2940800"/>
            <a:ext cx="2240400" cy="3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4"/>
          <p:cNvPicPr preferRelativeResize="0"/>
          <p:nvPr/>
        </p:nvPicPr>
        <p:blipFill rotWithShape="1">
          <a:blip r:embed="rId4">
            <a:alphaModFix/>
          </a:blip>
          <a:srcRect b="0" l="19717" r="0" t="0"/>
          <a:stretch/>
        </p:blipFill>
        <p:spPr>
          <a:xfrm>
            <a:off x="708375" y="3570830"/>
            <a:ext cx="2240400" cy="33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 rotWithShape="1">
          <a:blip r:embed="rId5">
            <a:alphaModFix/>
          </a:blip>
          <a:srcRect b="0" l="19685" r="0" t="0"/>
          <a:stretch/>
        </p:blipFill>
        <p:spPr>
          <a:xfrm>
            <a:off x="708375" y="4155300"/>
            <a:ext cx="2240400" cy="36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8922" y="4250475"/>
            <a:ext cx="2361228" cy="1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8925" y="3625763"/>
            <a:ext cx="2361225" cy="22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8925" y="3005025"/>
            <a:ext cx="2361225" cy="26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80525" y="1906925"/>
            <a:ext cx="2443500" cy="34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80525" y="2803122"/>
            <a:ext cx="2443500" cy="3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80525" y="3696724"/>
            <a:ext cx="2443500" cy="36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21662" y="4211801"/>
            <a:ext cx="2361225" cy="14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21675" y="3290933"/>
            <a:ext cx="2361200" cy="1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21662" y="2426746"/>
            <a:ext cx="2361225" cy="14575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5727050" y="2184863"/>
            <a:ext cx="594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M1:</a:t>
            </a:r>
            <a:endParaRPr/>
          </a:p>
        </p:txBody>
      </p:sp>
      <p:sp>
        <p:nvSpPr>
          <p:cNvPr id="252" name="Google Shape;252;p34"/>
          <p:cNvSpPr txBox="1"/>
          <p:nvPr>
            <p:ph idx="1" type="subTitle"/>
          </p:nvPr>
        </p:nvSpPr>
        <p:spPr>
          <a:xfrm>
            <a:off x="5727050" y="2940788"/>
            <a:ext cx="594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M2:</a:t>
            </a:r>
            <a:endParaRPr/>
          </a:p>
        </p:txBody>
      </p:sp>
      <p:sp>
        <p:nvSpPr>
          <p:cNvPr id="253" name="Google Shape;253;p34"/>
          <p:cNvSpPr txBox="1"/>
          <p:nvPr>
            <p:ph idx="1" type="subTitle"/>
          </p:nvPr>
        </p:nvSpPr>
        <p:spPr>
          <a:xfrm>
            <a:off x="5784975" y="3905313"/>
            <a:ext cx="594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M3:</a:t>
            </a:r>
            <a:endParaRPr/>
          </a:p>
        </p:txBody>
      </p:sp>
      <p:sp>
        <p:nvSpPr>
          <p:cNvPr id="254" name="Google Shape;254;p34"/>
          <p:cNvSpPr txBox="1"/>
          <p:nvPr>
            <p:ph idx="1" type="subTitle"/>
          </p:nvPr>
        </p:nvSpPr>
        <p:spPr>
          <a:xfrm>
            <a:off x="222375" y="2895763"/>
            <a:ext cx="594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M1:</a:t>
            </a:r>
            <a:endParaRPr/>
          </a:p>
        </p:txBody>
      </p:sp>
      <p:sp>
        <p:nvSpPr>
          <p:cNvPr id="255" name="Google Shape;255;p34"/>
          <p:cNvSpPr txBox="1"/>
          <p:nvPr>
            <p:ph idx="1" type="subTitle"/>
          </p:nvPr>
        </p:nvSpPr>
        <p:spPr>
          <a:xfrm>
            <a:off x="222375" y="3514838"/>
            <a:ext cx="594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M2:</a:t>
            </a:r>
            <a:endParaRPr/>
          </a:p>
        </p:txBody>
      </p:sp>
      <p:sp>
        <p:nvSpPr>
          <p:cNvPr id="256" name="Google Shape;256;p34"/>
          <p:cNvSpPr txBox="1"/>
          <p:nvPr>
            <p:ph idx="1" type="subTitle"/>
          </p:nvPr>
        </p:nvSpPr>
        <p:spPr>
          <a:xfrm>
            <a:off x="222375" y="4133913"/>
            <a:ext cx="5946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M3: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Anàlisi Resultats</a:t>
            </a:r>
            <a:endParaRPr/>
          </a:p>
        </p:txBody>
      </p:sp>
      <p:cxnSp>
        <p:nvCxnSpPr>
          <p:cNvPr id="262" name="Google Shape;262;p35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5"/>
          <p:cNvSpPr txBox="1"/>
          <p:nvPr>
            <p:ph type="title"/>
          </p:nvPr>
        </p:nvSpPr>
        <p:spPr>
          <a:xfrm>
            <a:off x="555975" y="1157425"/>
            <a:ext cx="3747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LeNets</a:t>
            </a:r>
            <a:endParaRPr/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74" y="1685125"/>
            <a:ext cx="8118874" cy="293984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>
            <p:ph idx="1" type="subTitle"/>
          </p:nvPr>
        </p:nvSpPr>
        <p:spPr>
          <a:xfrm>
            <a:off x="7327525" y="4624976"/>
            <a:ext cx="1481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Anàlisi complet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Anàlisi </a:t>
            </a:r>
            <a:r>
              <a:rPr lang="es"/>
              <a:t>Resultats</a:t>
            </a:r>
            <a:endParaRPr/>
          </a:p>
        </p:txBody>
      </p:sp>
      <p:cxnSp>
        <p:nvCxnSpPr>
          <p:cNvPr id="271" name="Google Shape;271;p36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6"/>
          <p:cNvSpPr txBox="1"/>
          <p:nvPr>
            <p:ph type="title"/>
          </p:nvPr>
        </p:nvSpPr>
        <p:spPr>
          <a:xfrm>
            <a:off x="555975" y="1157425"/>
            <a:ext cx="3747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LeNets Reentrenats</a:t>
            </a:r>
            <a:endParaRPr/>
          </a:p>
        </p:txBody>
      </p:sp>
      <p:pic>
        <p:nvPicPr>
          <p:cNvPr id="273" name="Google Shape;273;p36" title="Captura de pantalla 2025-04-29 210554.png"/>
          <p:cNvPicPr preferRelativeResize="0"/>
          <p:nvPr/>
        </p:nvPicPr>
        <p:blipFill rotWithShape="1">
          <a:blip r:embed="rId3">
            <a:alphaModFix/>
          </a:blip>
          <a:srcRect b="0" l="573" r="563" t="0"/>
          <a:stretch/>
        </p:blipFill>
        <p:spPr>
          <a:xfrm>
            <a:off x="512574" y="1685125"/>
            <a:ext cx="8118873" cy="293984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>
            <p:ph idx="1" type="subTitle"/>
          </p:nvPr>
        </p:nvSpPr>
        <p:spPr>
          <a:xfrm>
            <a:off x="7327525" y="4624976"/>
            <a:ext cx="1481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Anàlisi complet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Anàlisi </a:t>
            </a:r>
            <a:r>
              <a:rPr lang="es"/>
              <a:t>Resultats</a:t>
            </a:r>
            <a:endParaRPr/>
          </a:p>
        </p:txBody>
      </p:sp>
      <p:cxnSp>
        <p:nvCxnSpPr>
          <p:cNvPr id="280" name="Google Shape;280;p37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" name="Google Shape;281;p37"/>
          <p:cNvSpPr txBox="1"/>
          <p:nvPr>
            <p:ph type="title"/>
          </p:nvPr>
        </p:nvSpPr>
        <p:spPr>
          <a:xfrm>
            <a:off x="555975" y="1157425"/>
            <a:ext cx="3747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Models específics</a:t>
            </a:r>
            <a:endParaRPr/>
          </a:p>
        </p:txBody>
      </p:sp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7327525" y="4624976"/>
            <a:ext cx="1481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Anàlisi complet</a:t>
            </a:r>
            <a:endParaRPr/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513" y="1685125"/>
            <a:ext cx="8072974" cy="29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Anàlisi </a:t>
            </a:r>
            <a:r>
              <a:rPr lang="es"/>
              <a:t>Resultats</a:t>
            </a:r>
            <a:endParaRPr/>
          </a:p>
        </p:txBody>
      </p:sp>
      <p:cxnSp>
        <p:nvCxnSpPr>
          <p:cNvPr id="289" name="Google Shape;289;p38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38"/>
          <p:cNvSpPr txBox="1"/>
          <p:nvPr>
            <p:ph type="title"/>
          </p:nvPr>
        </p:nvSpPr>
        <p:spPr>
          <a:xfrm>
            <a:off x="555975" y="1157425"/>
            <a:ext cx="586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Models específics Reentrenats</a:t>
            </a:r>
            <a:endParaRPr/>
          </a:p>
        </p:txBody>
      </p:sp>
      <p:sp>
        <p:nvSpPr>
          <p:cNvPr id="291" name="Google Shape;291;p38"/>
          <p:cNvSpPr txBox="1"/>
          <p:nvPr>
            <p:ph idx="1" type="subTitle"/>
          </p:nvPr>
        </p:nvSpPr>
        <p:spPr>
          <a:xfrm>
            <a:off x="7327525" y="4624976"/>
            <a:ext cx="1481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Anàlisi complet</a:t>
            </a:r>
            <a:endParaRPr/>
          </a:p>
        </p:txBody>
      </p:sp>
      <p:pic>
        <p:nvPicPr>
          <p:cNvPr id="292" name="Google Shape;292;p38" title="Captura de pantalla 2025-04-29 210736.png"/>
          <p:cNvPicPr preferRelativeResize="0"/>
          <p:nvPr/>
        </p:nvPicPr>
        <p:blipFill rotWithShape="1">
          <a:blip r:embed="rId4">
            <a:alphaModFix/>
          </a:blip>
          <a:srcRect b="0" l="129" r="139" t="0"/>
          <a:stretch/>
        </p:blipFill>
        <p:spPr>
          <a:xfrm>
            <a:off x="535513" y="1685125"/>
            <a:ext cx="8072973" cy="29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Anàlisi Resultats Casos Imatge blanca</a:t>
            </a:r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9"/>
          <p:cNvSpPr txBox="1"/>
          <p:nvPr>
            <p:ph type="title"/>
          </p:nvPr>
        </p:nvSpPr>
        <p:spPr>
          <a:xfrm>
            <a:off x="555975" y="1157425"/>
            <a:ext cx="586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Models específics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825" y="1685125"/>
            <a:ext cx="3228699" cy="21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815" y="2793875"/>
            <a:ext cx="3305886" cy="216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650" y="1109525"/>
            <a:ext cx="3228700" cy="216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idx="8" type="title"/>
          </p:nvPr>
        </p:nvSpPr>
        <p:spPr>
          <a:xfrm>
            <a:off x="720000" y="521225"/>
            <a:ext cx="77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Provar Models amb altres senyals (no trànsit)</a:t>
            </a:r>
            <a:endParaRPr/>
          </a:p>
        </p:txBody>
      </p:sp>
      <p:cxnSp>
        <p:nvCxnSpPr>
          <p:cNvPr id="308" name="Google Shape;308;p40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40"/>
          <p:cNvSpPr txBox="1"/>
          <p:nvPr>
            <p:ph type="title"/>
          </p:nvPr>
        </p:nvSpPr>
        <p:spPr>
          <a:xfrm>
            <a:off x="555975" y="1157425"/>
            <a:ext cx="586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Models específics Reentrenats</a:t>
            </a:r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550" y="2070350"/>
            <a:ext cx="2031300" cy="20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0"/>
          <p:cNvPicPr preferRelativeResize="0"/>
          <p:nvPr/>
        </p:nvPicPr>
        <p:blipFill rotWithShape="1">
          <a:blip r:embed="rId4">
            <a:alphaModFix/>
          </a:blip>
          <a:srcRect b="0" l="62556" r="0" t="0"/>
          <a:stretch/>
        </p:blipFill>
        <p:spPr>
          <a:xfrm>
            <a:off x="6565200" y="1837525"/>
            <a:ext cx="2151249" cy="276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0"/>
          <p:cNvPicPr preferRelativeResize="0"/>
          <p:nvPr/>
        </p:nvPicPr>
        <p:blipFill rotWithShape="1">
          <a:blip r:embed="rId4">
            <a:alphaModFix/>
          </a:blip>
          <a:srcRect b="0" l="0" r="64644" t="0"/>
          <a:stretch/>
        </p:blipFill>
        <p:spPr>
          <a:xfrm>
            <a:off x="4258775" y="1837525"/>
            <a:ext cx="2031300" cy="276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>
            <p:ph idx="1" type="subTitle"/>
          </p:nvPr>
        </p:nvSpPr>
        <p:spPr>
          <a:xfrm>
            <a:off x="194350" y="4605526"/>
            <a:ext cx="1481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Tots exemple</a:t>
            </a:r>
            <a:r>
              <a:rPr lang="es" u="sng">
                <a:solidFill>
                  <a:schemeClr val="hlink"/>
                </a:solidFill>
                <a:hlinkClick r:id="rId6"/>
              </a:rPr>
              <a:t>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idx="8" type="title"/>
          </p:nvPr>
        </p:nvSpPr>
        <p:spPr>
          <a:xfrm>
            <a:off x="720000" y="521225"/>
            <a:ext cx="77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Prototypical Networks</a:t>
            </a:r>
            <a:endParaRPr/>
          </a:p>
        </p:txBody>
      </p:sp>
      <p:cxnSp>
        <p:nvCxnSpPr>
          <p:cNvPr id="319" name="Google Shape;319;p41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1"/>
          <p:cNvSpPr txBox="1"/>
          <p:nvPr>
            <p:ph type="title"/>
          </p:nvPr>
        </p:nvSpPr>
        <p:spPr>
          <a:xfrm>
            <a:off x="555975" y="1157425"/>
            <a:ext cx="586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ImageNet</a:t>
            </a:r>
            <a:endParaRPr/>
          </a:p>
        </p:txBody>
      </p:sp>
      <p:sp>
        <p:nvSpPr>
          <p:cNvPr id="321" name="Google Shape;321;p41"/>
          <p:cNvSpPr txBox="1"/>
          <p:nvPr>
            <p:ph idx="1" type="subTitle"/>
          </p:nvPr>
        </p:nvSpPr>
        <p:spPr>
          <a:xfrm>
            <a:off x="194350" y="4605526"/>
            <a:ext cx="1481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Notebook</a:t>
            </a: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 rotWithShape="1">
          <a:blip r:embed="rId4">
            <a:alphaModFix/>
          </a:blip>
          <a:srcRect b="0" l="0" r="0" t="17999"/>
          <a:stretch/>
        </p:blipFill>
        <p:spPr>
          <a:xfrm>
            <a:off x="6173384" y="4314325"/>
            <a:ext cx="2665816" cy="4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85" y="1732513"/>
            <a:ext cx="8708240" cy="2250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idx="8" type="title"/>
          </p:nvPr>
        </p:nvSpPr>
        <p:spPr>
          <a:xfrm>
            <a:off x="720000" y="521225"/>
            <a:ext cx="77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Grad-CAM</a:t>
            </a:r>
            <a:endParaRPr/>
          </a:p>
        </p:txBody>
      </p:sp>
      <p:cxnSp>
        <p:nvCxnSpPr>
          <p:cNvPr id="329" name="Google Shape;329;p42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" name="Google Shape;330;p42"/>
          <p:cNvSpPr txBox="1"/>
          <p:nvPr>
            <p:ph type="title"/>
          </p:nvPr>
        </p:nvSpPr>
        <p:spPr>
          <a:xfrm>
            <a:off x="555975" y="1157425"/>
            <a:ext cx="586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ImageNet</a:t>
            </a:r>
            <a:endParaRPr/>
          </a:p>
        </p:txBody>
      </p:sp>
      <p:sp>
        <p:nvSpPr>
          <p:cNvPr id="331" name="Google Shape;331;p42"/>
          <p:cNvSpPr txBox="1"/>
          <p:nvPr>
            <p:ph idx="1" type="subTitle"/>
          </p:nvPr>
        </p:nvSpPr>
        <p:spPr>
          <a:xfrm>
            <a:off x="194350" y="4605526"/>
            <a:ext cx="1481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Notebook</a:t>
            </a:r>
            <a:endParaRPr/>
          </a:p>
        </p:txBody>
      </p:sp>
      <p:pic>
        <p:nvPicPr>
          <p:cNvPr id="332" name="Google Shape;332;p42" title="gradcam (1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275" y="704850"/>
            <a:ext cx="2308575" cy="23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 title="guided_gradcam (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9175" y="2028025"/>
            <a:ext cx="2308575" cy="23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2" title="ILSVRC2012_test_00000057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975" y="2099906"/>
            <a:ext cx="2892525" cy="192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09714" y="4438950"/>
            <a:ext cx="3758036" cy="4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idx="8" type="title"/>
          </p:nvPr>
        </p:nvSpPr>
        <p:spPr>
          <a:xfrm>
            <a:off x="720000" y="521225"/>
            <a:ext cx="77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Grad-CAM</a:t>
            </a:r>
            <a:endParaRPr/>
          </a:p>
        </p:txBody>
      </p:sp>
      <p:cxnSp>
        <p:nvCxnSpPr>
          <p:cNvPr id="341" name="Google Shape;341;p43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43"/>
          <p:cNvSpPr txBox="1"/>
          <p:nvPr>
            <p:ph type="title"/>
          </p:nvPr>
        </p:nvSpPr>
        <p:spPr>
          <a:xfrm>
            <a:off x="555975" y="1157425"/>
            <a:ext cx="5861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Senyals no trànsit</a:t>
            </a:r>
            <a:endParaRPr/>
          </a:p>
        </p:txBody>
      </p:sp>
      <p:sp>
        <p:nvSpPr>
          <p:cNvPr id="343" name="Google Shape;343;p43"/>
          <p:cNvSpPr txBox="1"/>
          <p:nvPr>
            <p:ph idx="1" type="subTitle"/>
          </p:nvPr>
        </p:nvSpPr>
        <p:spPr>
          <a:xfrm>
            <a:off x="208075" y="4564400"/>
            <a:ext cx="23889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Totes les imatges</a:t>
            </a:r>
            <a:endParaRPr/>
          </a:p>
        </p:txBody>
      </p:sp>
      <p:pic>
        <p:nvPicPr>
          <p:cNvPr id="344" name="Google Shape;344;p43" title="gradcam__000_XX5WM__@Keep left@__0.99999833__model2.jp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3275" y="704850"/>
            <a:ext cx="2308575" cy="23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 title="guided_gradcam__000_XX5WM__@Keep left@__0.99999833__model2.jp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59175" y="2028025"/>
            <a:ext cx="2308575" cy="23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 title="000_XX5WM_jpg.rf.58114755bb8a3e2bc32be583fb2884e6.jpg"/>
          <p:cNvPicPr preferRelativeResize="0"/>
          <p:nvPr/>
        </p:nvPicPr>
        <p:blipFill rotWithShape="1">
          <a:blip r:embed="rId6">
            <a:alphaModFix/>
          </a:blip>
          <a:srcRect b="16696" l="0" r="0" t="16703"/>
          <a:stretch/>
        </p:blipFill>
        <p:spPr>
          <a:xfrm>
            <a:off x="555975" y="2099906"/>
            <a:ext cx="2892525" cy="1926418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>
            <p:ph idx="1" type="subTitle"/>
          </p:nvPr>
        </p:nvSpPr>
        <p:spPr>
          <a:xfrm>
            <a:off x="4804450" y="4336600"/>
            <a:ext cx="3347400" cy="4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Predicted class: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Keep Left with probability 0,99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DeepXplore</a:t>
            </a:r>
            <a:endParaRPr b="0"/>
          </a:p>
        </p:txBody>
      </p:sp>
      <p:sp>
        <p:nvSpPr>
          <p:cNvPr id="145" name="Google Shape;145;p26"/>
          <p:cNvSpPr txBox="1"/>
          <p:nvPr>
            <p:ph type="title"/>
          </p:nvPr>
        </p:nvSpPr>
        <p:spPr>
          <a:xfrm>
            <a:off x="1142625" y="1898000"/>
            <a:ext cx="2443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MNIST</a:t>
            </a:r>
            <a:endParaRPr/>
          </a:p>
        </p:txBody>
      </p:sp>
      <p:sp>
        <p:nvSpPr>
          <p:cNvPr id="146" name="Google Shape;146;p26"/>
          <p:cNvSpPr txBox="1"/>
          <p:nvPr>
            <p:ph idx="1" type="subTitle"/>
          </p:nvPr>
        </p:nvSpPr>
        <p:spPr>
          <a:xfrm>
            <a:off x="1142625" y="2387501"/>
            <a:ext cx="2443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 txBox="1"/>
          <p:nvPr>
            <p:ph idx="2" type="title"/>
          </p:nvPr>
        </p:nvSpPr>
        <p:spPr>
          <a:xfrm>
            <a:off x="3321976" y="1898000"/>
            <a:ext cx="2443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ImageNet</a:t>
            </a:r>
            <a:endParaRPr/>
          </a:p>
        </p:txBody>
      </p:sp>
      <p:sp>
        <p:nvSpPr>
          <p:cNvPr id="148" name="Google Shape;148;p26"/>
          <p:cNvSpPr txBox="1"/>
          <p:nvPr>
            <p:ph idx="3" type="subTitle"/>
          </p:nvPr>
        </p:nvSpPr>
        <p:spPr>
          <a:xfrm>
            <a:off x="3321975" y="2387501"/>
            <a:ext cx="2443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ResNet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VGG16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VGG19</a:t>
            </a:r>
            <a:endParaRPr/>
          </a:p>
        </p:txBody>
      </p:sp>
      <p:cxnSp>
        <p:nvCxnSpPr>
          <p:cNvPr id="149" name="Google Shape;149;p26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" name="Google Shape;150;p26"/>
          <p:cNvPicPr preferRelativeResize="0"/>
          <p:nvPr/>
        </p:nvPicPr>
        <p:blipFill rotWithShape="1">
          <a:blip r:embed="rId3">
            <a:alphaModFix/>
          </a:blip>
          <a:srcRect b="0" l="0" r="51651" t="0"/>
          <a:stretch/>
        </p:blipFill>
        <p:spPr>
          <a:xfrm>
            <a:off x="5913825" y="679350"/>
            <a:ext cx="2369574" cy="17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 rotWithShape="1">
          <a:blip r:embed="rId3">
            <a:alphaModFix/>
          </a:blip>
          <a:srcRect b="0" l="48606" r="3086" t="0"/>
          <a:stretch/>
        </p:blipFill>
        <p:spPr>
          <a:xfrm>
            <a:off x="5913825" y="2603275"/>
            <a:ext cx="2369574" cy="17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1804325" y="3526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http://127.0.0.1:8050/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2750950" y="1916675"/>
            <a:ext cx="54138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Pròximament</a:t>
            </a:r>
            <a:endParaRPr/>
          </a:p>
        </p:txBody>
      </p:sp>
      <p:cxnSp>
        <p:nvCxnSpPr>
          <p:cNvPr id="353" name="Google Shape;353;p44"/>
          <p:cNvCxnSpPr/>
          <p:nvPr/>
        </p:nvCxnSpPr>
        <p:spPr>
          <a:xfrm rot="10800000">
            <a:off x="3590700" y="3079060"/>
            <a:ext cx="4145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idx="8" type="title"/>
          </p:nvPr>
        </p:nvSpPr>
        <p:spPr>
          <a:xfrm>
            <a:off x="720000" y="521225"/>
            <a:ext cx="779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Pròximament</a:t>
            </a:r>
            <a:endParaRPr/>
          </a:p>
        </p:txBody>
      </p:sp>
      <p:cxnSp>
        <p:nvCxnSpPr>
          <p:cNvPr id="359" name="Google Shape;359;p45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45"/>
          <p:cNvSpPr txBox="1"/>
          <p:nvPr>
            <p:ph type="title"/>
          </p:nvPr>
        </p:nvSpPr>
        <p:spPr>
          <a:xfrm>
            <a:off x="555975" y="1157425"/>
            <a:ext cx="7956600" cy="3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300"/>
              <a:t>Grad-CAM amb senyals de trànsit que comparar resultats amb les senyals que no són de trànsit.</a:t>
            </a:r>
            <a:endParaRPr sz="2300"/>
          </a:p>
          <a:p>
            <a:pPr indent="-3810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2400"/>
              <a:buChar char="-"/>
            </a:pPr>
            <a:r>
              <a:rPr lang="es" sz="2300"/>
              <a:t>Després de descobrir el perquè de la discrepància de la comparació de cobertura de la xarxa entre DeepXplore i DLFuzz (optimitzador), provar com actuen amb altres optimitzadors.</a:t>
            </a:r>
            <a:endParaRPr sz="2300"/>
          </a:p>
          <a:p>
            <a:pPr indent="-381000" lvl="0" marL="457200" rtl="0" algn="l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-"/>
            </a:pPr>
            <a:r>
              <a:rPr lang="es" sz="2300"/>
              <a:t>Comparar el nº d’imatges amb diferents optimitzadors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DLFuzz</a:t>
            </a:r>
            <a:endParaRPr b="0"/>
          </a:p>
        </p:txBody>
      </p:sp>
      <p:sp>
        <p:nvSpPr>
          <p:cNvPr id="158" name="Google Shape;158;p27"/>
          <p:cNvSpPr txBox="1"/>
          <p:nvPr>
            <p:ph idx="2" type="title"/>
          </p:nvPr>
        </p:nvSpPr>
        <p:spPr>
          <a:xfrm>
            <a:off x="1142726" y="1936100"/>
            <a:ext cx="2443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ImageNet</a:t>
            </a:r>
            <a:endParaRPr/>
          </a:p>
        </p:txBody>
      </p:sp>
      <p:sp>
        <p:nvSpPr>
          <p:cNvPr id="159" name="Google Shape;159;p27"/>
          <p:cNvSpPr txBox="1"/>
          <p:nvPr>
            <p:ph idx="3" type="subTitle"/>
          </p:nvPr>
        </p:nvSpPr>
        <p:spPr>
          <a:xfrm>
            <a:off x="1142725" y="2425601"/>
            <a:ext cx="2443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ResNet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VGG16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VGG19</a:t>
            </a:r>
            <a:endParaRPr/>
          </a:p>
        </p:txBody>
      </p:sp>
      <p:cxnSp>
        <p:nvCxnSpPr>
          <p:cNvPr id="160" name="Google Shape;160;p27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1" name="Google Shape;161;p27"/>
          <p:cNvPicPr preferRelativeResize="0"/>
          <p:nvPr/>
        </p:nvPicPr>
        <p:blipFill rotWithShape="1">
          <a:blip r:embed="rId3">
            <a:alphaModFix/>
          </a:blip>
          <a:srcRect b="0" l="0" r="0" t="1419"/>
          <a:stretch/>
        </p:blipFill>
        <p:spPr>
          <a:xfrm>
            <a:off x="3671200" y="769250"/>
            <a:ext cx="4752800" cy="16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 rotWithShape="1">
          <a:blip r:embed="rId4">
            <a:alphaModFix/>
          </a:blip>
          <a:srcRect b="0" l="0" r="66573" t="0"/>
          <a:stretch/>
        </p:blipFill>
        <p:spPr>
          <a:xfrm>
            <a:off x="3867800" y="2586125"/>
            <a:ext cx="2017036" cy="209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4">
            <a:alphaModFix/>
          </a:blip>
          <a:srcRect b="0" l="67527" r="0" t="0"/>
          <a:stretch/>
        </p:blipFill>
        <p:spPr>
          <a:xfrm>
            <a:off x="6166400" y="2586125"/>
            <a:ext cx="1959475" cy="20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DeepXplore</a:t>
            </a:r>
            <a:endParaRPr b="0"/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533025" y="1898000"/>
            <a:ext cx="3747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German Traffic Signs</a:t>
            </a:r>
            <a:endParaRPr/>
          </a:p>
        </p:txBody>
      </p:sp>
      <p:sp>
        <p:nvSpPr>
          <p:cNvPr id="170" name="Google Shape;170;p28"/>
          <p:cNvSpPr txBox="1"/>
          <p:nvPr>
            <p:ph idx="1" type="subTitle"/>
          </p:nvPr>
        </p:nvSpPr>
        <p:spPr>
          <a:xfrm>
            <a:off x="533025" y="2387501"/>
            <a:ext cx="2443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3" type="subTitle"/>
          </p:nvPr>
        </p:nvSpPr>
        <p:spPr>
          <a:xfrm>
            <a:off x="2712375" y="2387500"/>
            <a:ext cx="19308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Models específics per a aquestes dades</a:t>
            </a:r>
            <a:endParaRPr/>
          </a:p>
        </p:txBody>
      </p:sp>
      <p:cxnSp>
        <p:nvCxnSpPr>
          <p:cNvPr id="172" name="Google Shape;172;p28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650" y="2878500"/>
            <a:ext cx="3747001" cy="179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175" y="445725"/>
            <a:ext cx="4265948" cy="225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DLFuzz</a:t>
            </a:r>
            <a:endParaRPr b="0"/>
          </a:p>
        </p:txBody>
      </p:sp>
      <p:cxnSp>
        <p:nvCxnSpPr>
          <p:cNvPr id="180" name="Google Shape;180;p29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9"/>
          <p:cNvSpPr txBox="1"/>
          <p:nvPr>
            <p:ph type="title"/>
          </p:nvPr>
        </p:nvSpPr>
        <p:spPr>
          <a:xfrm>
            <a:off x="533025" y="1898000"/>
            <a:ext cx="3747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German Traffic Signs</a:t>
            </a:r>
            <a:endParaRPr/>
          </a:p>
        </p:txBody>
      </p:sp>
      <p:sp>
        <p:nvSpPr>
          <p:cNvPr id="182" name="Google Shape;182;p29"/>
          <p:cNvSpPr txBox="1"/>
          <p:nvPr>
            <p:ph idx="1" type="subTitle"/>
          </p:nvPr>
        </p:nvSpPr>
        <p:spPr>
          <a:xfrm>
            <a:off x="533025" y="2387501"/>
            <a:ext cx="24435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LeNet - 5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 txBox="1"/>
          <p:nvPr>
            <p:ph idx="3" type="subTitle"/>
          </p:nvPr>
        </p:nvSpPr>
        <p:spPr>
          <a:xfrm>
            <a:off x="2255175" y="2387500"/>
            <a:ext cx="19308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Models específics per a aquestes dades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3625" y="521225"/>
            <a:ext cx="4196023" cy="21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4">
            <a:alphaModFix/>
          </a:blip>
          <a:srcRect b="0" l="0" r="0" t="695"/>
          <a:stretch/>
        </p:blipFill>
        <p:spPr>
          <a:xfrm>
            <a:off x="4518825" y="2792300"/>
            <a:ext cx="4085624" cy="189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/>
          <p:nvPr/>
        </p:nvSpPr>
        <p:spPr>
          <a:xfrm>
            <a:off x="6705750" y="2693000"/>
            <a:ext cx="1652400" cy="14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720000" y="445025"/>
            <a:ext cx="6070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DLFuzz estratègies</a:t>
            </a:r>
            <a:endParaRPr b="1"/>
          </a:p>
        </p:txBody>
      </p:sp>
      <p:sp>
        <p:nvSpPr>
          <p:cNvPr id="192" name="Google Shape;192;p30"/>
          <p:cNvSpPr txBox="1"/>
          <p:nvPr>
            <p:ph idx="4294967295" type="subTitle"/>
          </p:nvPr>
        </p:nvSpPr>
        <p:spPr>
          <a:xfrm>
            <a:off x="346350" y="4328075"/>
            <a:ext cx="16680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 0: </a:t>
            </a:r>
            <a:r>
              <a:rPr lang="es"/>
              <a:t>Neurones no cobertes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30"/>
          <p:cNvCxnSpPr/>
          <p:nvPr/>
        </p:nvCxnSpPr>
        <p:spPr>
          <a:xfrm>
            <a:off x="802850" y="1058120"/>
            <a:ext cx="294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25" y="1180700"/>
            <a:ext cx="3268468" cy="191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>
            <p:ph idx="4294967295" type="subTitle"/>
          </p:nvPr>
        </p:nvSpPr>
        <p:spPr>
          <a:xfrm>
            <a:off x="2077850" y="4355525"/>
            <a:ext cx="20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 1: </a:t>
            </a:r>
            <a:r>
              <a:rPr lang="es"/>
              <a:t>Neurones amb activació extrema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 txBox="1"/>
          <p:nvPr>
            <p:ph idx="4294967295" type="subTitle"/>
          </p:nvPr>
        </p:nvSpPr>
        <p:spPr>
          <a:xfrm>
            <a:off x="4330325" y="4328075"/>
            <a:ext cx="21396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 2: </a:t>
            </a:r>
            <a:r>
              <a:rPr lang="es"/>
              <a:t>Neurones rarament activades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 txBox="1"/>
          <p:nvPr>
            <p:ph idx="4294967295" type="subTitle"/>
          </p:nvPr>
        </p:nvSpPr>
        <p:spPr>
          <a:xfrm>
            <a:off x="6711525" y="4328075"/>
            <a:ext cx="22242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 3: </a:t>
            </a:r>
            <a:r>
              <a:rPr lang="es"/>
              <a:t>Neurones amb gran pes en la decisió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481" y="445025"/>
            <a:ext cx="3281645" cy="191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5200" y="2280725"/>
            <a:ext cx="3216321" cy="191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</a:t>
            </a:r>
            <a:r>
              <a:rPr lang="es"/>
              <a:t> DeepXplore vs DLFuzz</a:t>
            </a:r>
            <a:endParaRPr b="0"/>
          </a:p>
        </p:txBody>
      </p:sp>
      <p:cxnSp>
        <p:nvCxnSpPr>
          <p:cNvPr id="205" name="Google Shape;205;p31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1"/>
          <p:cNvSpPr txBox="1"/>
          <p:nvPr>
            <p:ph type="title"/>
          </p:nvPr>
        </p:nvSpPr>
        <p:spPr>
          <a:xfrm>
            <a:off x="555975" y="1220925"/>
            <a:ext cx="3747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ImageNet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38" y="1860025"/>
            <a:ext cx="8012327" cy="27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idx="8"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Comparació DeepXplore vs DLFuzz</a:t>
            </a:r>
            <a:endParaRPr/>
          </a:p>
        </p:txBody>
      </p:sp>
      <p:cxnSp>
        <p:nvCxnSpPr>
          <p:cNvPr id="213" name="Google Shape;213;p32"/>
          <p:cNvCxnSpPr/>
          <p:nvPr/>
        </p:nvCxnSpPr>
        <p:spPr>
          <a:xfrm>
            <a:off x="802850" y="1109532"/>
            <a:ext cx="224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2"/>
          <p:cNvSpPr txBox="1"/>
          <p:nvPr>
            <p:ph type="title"/>
          </p:nvPr>
        </p:nvSpPr>
        <p:spPr>
          <a:xfrm>
            <a:off x="555975" y="1220925"/>
            <a:ext cx="3747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German Traffic Sign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38" y="1875625"/>
            <a:ext cx="8274125" cy="281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50" y="1801425"/>
            <a:ext cx="8635300" cy="29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720000" y="445025"/>
            <a:ext cx="60708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Comparació </a:t>
            </a:r>
            <a:endParaRPr b="1"/>
          </a:p>
        </p:txBody>
      </p:sp>
      <p:sp>
        <p:nvSpPr>
          <p:cNvPr id="222" name="Google Shape;222;p33"/>
          <p:cNvSpPr txBox="1"/>
          <p:nvPr>
            <p:ph idx="4294967295" type="subTitle"/>
          </p:nvPr>
        </p:nvSpPr>
        <p:spPr>
          <a:xfrm>
            <a:off x="346350" y="4328075"/>
            <a:ext cx="16680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 0: </a:t>
            </a:r>
            <a:r>
              <a:rPr lang="es"/>
              <a:t>Neurones no cobertes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33"/>
          <p:cNvCxnSpPr/>
          <p:nvPr/>
        </p:nvCxnSpPr>
        <p:spPr>
          <a:xfrm>
            <a:off x="802850" y="1058120"/>
            <a:ext cx="2944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3"/>
          <p:cNvSpPr txBox="1"/>
          <p:nvPr>
            <p:ph idx="4294967295" type="subTitle"/>
          </p:nvPr>
        </p:nvSpPr>
        <p:spPr>
          <a:xfrm>
            <a:off x="2077850" y="4355525"/>
            <a:ext cx="20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 1: </a:t>
            </a:r>
            <a:r>
              <a:rPr lang="es"/>
              <a:t>Neurones amb activació extrema</a:t>
            </a:r>
            <a:br>
              <a:rPr lang="es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3"/>
          <p:cNvSpPr txBox="1"/>
          <p:nvPr>
            <p:ph idx="4294967295" type="subTitle"/>
          </p:nvPr>
        </p:nvSpPr>
        <p:spPr>
          <a:xfrm>
            <a:off x="4330325" y="4328075"/>
            <a:ext cx="21396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 2: </a:t>
            </a:r>
            <a:r>
              <a:rPr lang="es"/>
              <a:t>Neurones rarament activades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3"/>
          <p:cNvSpPr txBox="1"/>
          <p:nvPr>
            <p:ph idx="4294967295" type="subTitle"/>
          </p:nvPr>
        </p:nvSpPr>
        <p:spPr>
          <a:xfrm>
            <a:off x="6711525" y="4328075"/>
            <a:ext cx="22242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Est 3: </a:t>
            </a:r>
            <a:r>
              <a:rPr lang="es"/>
              <a:t>Neurones amb gran pes en la decisió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202" y="302300"/>
            <a:ext cx="3731899" cy="21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75" y="1170125"/>
            <a:ext cx="3612038" cy="21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825" y="2203375"/>
            <a:ext cx="3700124" cy="215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Slides for meeting by Slidesgo">
  <a:themeElements>
    <a:clrScheme name="Simple Light">
      <a:dk1>
        <a:srgbClr val="3F4252"/>
      </a:dk1>
      <a:lt1>
        <a:srgbClr val="F5F5F5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F42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